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71" r:id="rId6"/>
    <p:sldId id="266" r:id="rId7"/>
    <p:sldId id="261" r:id="rId8"/>
    <p:sldId id="267" r:id="rId9"/>
    <p:sldId id="263" r:id="rId10"/>
    <p:sldId id="274" r:id="rId11"/>
    <p:sldId id="280" r:id="rId12"/>
    <p:sldId id="273" r:id="rId13"/>
    <p:sldId id="275" r:id="rId14"/>
    <p:sldId id="276" r:id="rId15"/>
    <p:sldId id="264" r:id="rId16"/>
    <p:sldId id="265" r:id="rId17"/>
    <p:sldId id="277" r:id="rId18"/>
    <p:sldId id="278" r:id="rId19"/>
    <p:sldId id="279" r:id="rId20"/>
    <p:sldId id="269" r:id="rId21"/>
    <p:sldId id="270" r:id="rId22"/>
    <p:sldId id="268" r:id="rId23"/>
    <p:sldId id="257" r:id="rId24"/>
    <p:sldId id="260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17BAE"/>
    <a:srgbClr val="305791"/>
    <a:srgbClr val="FBF8FA"/>
    <a:srgbClr val="7A8692"/>
    <a:srgbClr val="EFE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5" autoAdjust="0"/>
    <p:restoredTop sz="94660"/>
  </p:normalViewPr>
  <p:slideViewPr>
    <p:cSldViewPr snapToGrid="0">
      <p:cViewPr varScale="1">
        <p:scale>
          <a:sx n="64" d="100"/>
          <a:sy n="64" d="100"/>
        </p:scale>
        <p:origin x="44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8A1946-6D63-4EA9-B457-9FD51947DC5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FB4B3A-49CD-49DB-AB19-FE5BAD4D1A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bg1"/>
              </a:solidFill>
            </a:rPr>
            <a:t>Not all air quality pollutants are included in this data set such as </a:t>
          </a:r>
          <a:r>
            <a:rPr lang="en-US" sz="1600" b="1" i="0" dirty="0">
              <a:solidFill>
                <a:schemeClr val="bg1"/>
              </a:solidFill>
            </a:rPr>
            <a:t>Sulfur dioxide (SO</a:t>
          </a:r>
          <a:r>
            <a:rPr lang="en-US" sz="1600" b="1" i="0" baseline="-25000" dirty="0">
              <a:solidFill>
                <a:schemeClr val="bg1"/>
              </a:solidFill>
            </a:rPr>
            <a:t>2</a:t>
          </a:r>
          <a:r>
            <a:rPr lang="en-US" sz="1600" b="1" i="0" dirty="0">
              <a:solidFill>
                <a:schemeClr val="bg1"/>
              </a:solidFill>
            </a:rPr>
            <a:t>)</a:t>
          </a:r>
          <a:endParaRPr lang="en-US" sz="1600" dirty="0">
            <a:solidFill>
              <a:schemeClr val="bg1"/>
            </a:solidFill>
          </a:endParaRPr>
        </a:p>
      </dgm:t>
    </dgm:pt>
    <dgm:pt modelId="{70BC2A52-449A-4754-BE4E-FC4735BD47D0}" type="parTrans" cxnId="{E3A69F19-7399-4D4B-8AAC-4B28DF4DC7FE}">
      <dgm:prSet/>
      <dgm:spPr/>
      <dgm:t>
        <a:bodyPr/>
        <a:lstStyle/>
        <a:p>
          <a:endParaRPr lang="en-US" sz="2800">
            <a:solidFill>
              <a:schemeClr val="bg1"/>
            </a:solidFill>
          </a:endParaRPr>
        </a:p>
      </dgm:t>
    </dgm:pt>
    <dgm:pt modelId="{CFB3C0D9-1CB2-4305-9F65-9B74861883A7}" type="sibTrans" cxnId="{E3A69F19-7399-4D4B-8AAC-4B28DF4DC7FE}">
      <dgm:prSet/>
      <dgm:spPr/>
      <dgm:t>
        <a:bodyPr/>
        <a:lstStyle/>
        <a:p>
          <a:pPr>
            <a:lnSpc>
              <a:spcPct val="100000"/>
            </a:lnSpc>
          </a:pPr>
          <a:endParaRPr lang="en-US" sz="2800">
            <a:solidFill>
              <a:schemeClr val="bg1"/>
            </a:solidFill>
          </a:endParaRPr>
        </a:p>
      </dgm:t>
    </dgm:pt>
    <dgm:pt modelId="{CE307711-DC83-4FC9-B6A0-B3810FCBDF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bg1"/>
              </a:solidFill>
            </a:rPr>
            <a:t>There is no date/time information therefore it is unsure if the readings are all coming from the same point in time or throughout different dates</a:t>
          </a:r>
        </a:p>
      </dgm:t>
    </dgm:pt>
    <dgm:pt modelId="{002DE6C5-44FA-4C08-8A52-8A55B7BDC2B5}" type="parTrans" cxnId="{75FA1993-5897-4B22-A00C-63296FAA5B9D}">
      <dgm:prSet/>
      <dgm:spPr/>
      <dgm:t>
        <a:bodyPr/>
        <a:lstStyle/>
        <a:p>
          <a:endParaRPr lang="en-US" sz="2800">
            <a:solidFill>
              <a:schemeClr val="bg1"/>
            </a:solidFill>
          </a:endParaRPr>
        </a:p>
      </dgm:t>
    </dgm:pt>
    <dgm:pt modelId="{0C784937-2FFC-4EB9-B170-4FFEACFE4E9F}" type="sibTrans" cxnId="{75FA1993-5897-4B22-A00C-63296FAA5B9D}">
      <dgm:prSet/>
      <dgm:spPr/>
      <dgm:t>
        <a:bodyPr/>
        <a:lstStyle/>
        <a:p>
          <a:pPr>
            <a:lnSpc>
              <a:spcPct val="100000"/>
            </a:lnSpc>
          </a:pPr>
          <a:endParaRPr lang="en-US" sz="2800">
            <a:solidFill>
              <a:schemeClr val="bg1"/>
            </a:solidFill>
          </a:endParaRPr>
        </a:p>
      </dgm:t>
    </dgm:pt>
    <dgm:pt modelId="{10AA18C6-7ABE-4243-A56E-5EDAF11C42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bg1"/>
              </a:solidFill>
            </a:rPr>
            <a:t>Some Cities have multiple entries while others have single ones. A more accurate analysis could be made if all locations got the same count of readings done on the same date.</a:t>
          </a:r>
        </a:p>
      </dgm:t>
    </dgm:pt>
    <dgm:pt modelId="{8F9BC794-3FA3-44FF-94B1-A61E26DCF0BE}" type="parTrans" cxnId="{2F6BD512-8A87-45E0-BA69-5FCEBB5E9CDC}">
      <dgm:prSet/>
      <dgm:spPr/>
      <dgm:t>
        <a:bodyPr/>
        <a:lstStyle/>
        <a:p>
          <a:endParaRPr lang="en-US" sz="2800">
            <a:solidFill>
              <a:schemeClr val="bg1"/>
            </a:solidFill>
          </a:endParaRPr>
        </a:p>
      </dgm:t>
    </dgm:pt>
    <dgm:pt modelId="{2EA3B5A2-BBB8-4089-A3C6-3B8E444EF5E8}" type="sibTrans" cxnId="{2F6BD512-8A87-45E0-BA69-5FCEBB5E9CDC}">
      <dgm:prSet/>
      <dgm:spPr/>
      <dgm:t>
        <a:bodyPr/>
        <a:lstStyle/>
        <a:p>
          <a:endParaRPr lang="en-US" sz="2800">
            <a:solidFill>
              <a:schemeClr val="bg1"/>
            </a:solidFill>
          </a:endParaRPr>
        </a:p>
      </dgm:t>
    </dgm:pt>
    <dgm:pt modelId="{73681700-0359-48D4-AD90-4104A72AA0C2}" type="pres">
      <dgm:prSet presAssocID="{888A1946-6D63-4EA9-B457-9FD51947DC59}" presName="root" presStyleCnt="0">
        <dgm:presLayoutVars>
          <dgm:dir/>
          <dgm:resizeHandles val="exact"/>
        </dgm:presLayoutVars>
      </dgm:prSet>
      <dgm:spPr/>
    </dgm:pt>
    <dgm:pt modelId="{B706D837-B3BF-4386-98AB-7E94399EE9EE}" type="pres">
      <dgm:prSet presAssocID="{888A1946-6D63-4EA9-B457-9FD51947DC59}" presName="container" presStyleCnt="0">
        <dgm:presLayoutVars>
          <dgm:dir/>
          <dgm:resizeHandles val="exact"/>
        </dgm:presLayoutVars>
      </dgm:prSet>
      <dgm:spPr/>
    </dgm:pt>
    <dgm:pt modelId="{0B90312F-DB7A-43E3-A80F-B8F884E2B9B4}" type="pres">
      <dgm:prSet presAssocID="{59FB4B3A-49CD-49DB-AB19-FE5BAD4D1A65}" presName="compNode" presStyleCnt="0"/>
      <dgm:spPr/>
    </dgm:pt>
    <dgm:pt modelId="{258868C8-F03E-489C-BD0D-2150D2709470}" type="pres">
      <dgm:prSet presAssocID="{59FB4B3A-49CD-49DB-AB19-FE5BAD4D1A65}" presName="iconBgRect" presStyleLbl="bgShp" presStyleIdx="0" presStyleCnt="3"/>
      <dgm:spPr/>
    </dgm:pt>
    <dgm:pt modelId="{AB964934-5B6C-48D0-B811-4C1EEC74D112}" type="pres">
      <dgm:prSet presAssocID="{59FB4B3A-49CD-49DB-AB19-FE5BAD4D1A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ADF66002-4D2F-40C8-8AB9-4941872910CC}" type="pres">
      <dgm:prSet presAssocID="{59FB4B3A-49CD-49DB-AB19-FE5BAD4D1A65}" presName="spaceRect" presStyleCnt="0"/>
      <dgm:spPr/>
    </dgm:pt>
    <dgm:pt modelId="{C1C1B05D-8811-4BFF-B4E5-EC229C5F76C0}" type="pres">
      <dgm:prSet presAssocID="{59FB4B3A-49CD-49DB-AB19-FE5BAD4D1A65}" presName="textRect" presStyleLbl="revTx" presStyleIdx="0" presStyleCnt="3">
        <dgm:presLayoutVars>
          <dgm:chMax val="1"/>
          <dgm:chPref val="1"/>
        </dgm:presLayoutVars>
      </dgm:prSet>
      <dgm:spPr/>
    </dgm:pt>
    <dgm:pt modelId="{4AF9B0CB-EF45-C14F-BDD7-8F4DCFE027E0}" type="pres">
      <dgm:prSet presAssocID="{CFB3C0D9-1CB2-4305-9F65-9B74861883A7}" presName="sibTrans" presStyleLbl="sibTrans2D1" presStyleIdx="0" presStyleCnt="0"/>
      <dgm:spPr/>
    </dgm:pt>
    <dgm:pt modelId="{C15783EC-8510-4262-A1AD-EFE27EDD0334}" type="pres">
      <dgm:prSet presAssocID="{CE307711-DC83-4FC9-B6A0-B3810FCBDF8B}" presName="compNode" presStyleCnt="0"/>
      <dgm:spPr/>
    </dgm:pt>
    <dgm:pt modelId="{979D003B-B0F4-48D6-AE87-9B1FBAA00BC1}" type="pres">
      <dgm:prSet presAssocID="{CE307711-DC83-4FC9-B6A0-B3810FCBDF8B}" presName="iconBgRect" presStyleLbl="bgShp" presStyleIdx="1" presStyleCnt="3"/>
      <dgm:spPr/>
    </dgm:pt>
    <dgm:pt modelId="{BB76CB1B-6104-460D-8466-5523907F2CC0}" type="pres">
      <dgm:prSet presAssocID="{CE307711-DC83-4FC9-B6A0-B3810FCBDF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B44228F9-1C50-42BD-A5AC-1DECE6CE0FF9}" type="pres">
      <dgm:prSet presAssocID="{CE307711-DC83-4FC9-B6A0-B3810FCBDF8B}" presName="spaceRect" presStyleCnt="0"/>
      <dgm:spPr/>
    </dgm:pt>
    <dgm:pt modelId="{2DAA68F8-F9DB-4E0F-8139-F04B588B213C}" type="pres">
      <dgm:prSet presAssocID="{CE307711-DC83-4FC9-B6A0-B3810FCBDF8B}" presName="textRect" presStyleLbl="revTx" presStyleIdx="1" presStyleCnt="3">
        <dgm:presLayoutVars>
          <dgm:chMax val="1"/>
          <dgm:chPref val="1"/>
        </dgm:presLayoutVars>
      </dgm:prSet>
      <dgm:spPr/>
    </dgm:pt>
    <dgm:pt modelId="{DEF94356-F5D5-480A-AB0D-F14EDFCBA0DA}" type="pres">
      <dgm:prSet presAssocID="{0C784937-2FFC-4EB9-B170-4FFEACFE4E9F}" presName="sibTrans" presStyleLbl="sibTrans2D1" presStyleIdx="0" presStyleCnt="0"/>
      <dgm:spPr/>
    </dgm:pt>
    <dgm:pt modelId="{8AA8FF89-35B6-4BBA-9C8E-698FD300DD5C}" type="pres">
      <dgm:prSet presAssocID="{10AA18C6-7ABE-4243-A56E-5EDAF11C42B5}" presName="compNode" presStyleCnt="0"/>
      <dgm:spPr/>
    </dgm:pt>
    <dgm:pt modelId="{B5CFE957-2B2B-4ADC-9FD9-986B574B179E}" type="pres">
      <dgm:prSet presAssocID="{10AA18C6-7ABE-4243-A56E-5EDAF11C42B5}" presName="iconBgRect" presStyleLbl="bgShp" presStyleIdx="2" presStyleCnt="3"/>
      <dgm:spPr/>
    </dgm:pt>
    <dgm:pt modelId="{5C6788C4-5364-484E-B5E8-3EDCD168F99C}" type="pres">
      <dgm:prSet presAssocID="{10AA18C6-7ABE-4243-A56E-5EDAF11C42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FC879B6-D10C-416D-B260-6E7064DE95FA}" type="pres">
      <dgm:prSet presAssocID="{10AA18C6-7ABE-4243-A56E-5EDAF11C42B5}" presName="spaceRect" presStyleCnt="0"/>
      <dgm:spPr/>
    </dgm:pt>
    <dgm:pt modelId="{914468BF-B097-427D-A6AC-F1F1221DA7AA}" type="pres">
      <dgm:prSet presAssocID="{10AA18C6-7ABE-4243-A56E-5EDAF11C42B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F6BD512-8A87-45E0-BA69-5FCEBB5E9CDC}" srcId="{888A1946-6D63-4EA9-B457-9FD51947DC59}" destId="{10AA18C6-7ABE-4243-A56E-5EDAF11C42B5}" srcOrd="2" destOrd="0" parTransId="{8F9BC794-3FA3-44FF-94B1-A61E26DCF0BE}" sibTransId="{2EA3B5A2-BBB8-4089-A3C6-3B8E444EF5E8}"/>
    <dgm:cxn modelId="{E3A69F19-7399-4D4B-8AAC-4B28DF4DC7FE}" srcId="{888A1946-6D63-4EA9-B457-9FD51947DC59}" destId="{59FB4B3A-49CD-49DB-AB19-FE5BAD4D1A65}" srcOrd="0" destOrd="0" parTransId="{70BC2A52-449A-4754-BE4E-FC4735BD47D0}" sibTransId="{CFB3C0D9-1CB2-4305-9F65-9B74861883A7}"/>
    <dgm:cxn modelId="{43BFD729-E978-EE4E-88CC-ABD19DEC46FB}" type="presOf" srcId="{CFB3C0D9-1CB2-4305-9F65-9B74861883A7}" destId="{4AF9B0CB-EF45-C14F-BDD7-8F4DCFE027E0}" srcOrd="0" destOrd="0" presId="urn:microsoft.com/office/officeart/2018/2/layout/IconCircleList"/>
    <dgm:cxn modelId="{FDBA403D-C33B-0849-9B0A-3664DC392BF2}" type="presOf" srcId="{59FB4B3A-49CD-49DB-AB19-FE5BAD4D1A65}" destId="{C1C1B05D-8811-4BFF-B4E5-EC229C5F76C0}" srcOrd="0" destOrd="0" presId="urn:microsoft.com/office/officeart/2018/2/layout/IconCircleList"/>
    <dgm:cxn modelId="{49294A4B-5329-214C-BA02-A58CE727263B}" type="presOf" srcId="{CE307711-DC83-4FC9-B6A0-B3810FCBDF8B}" destId="{2DAA68F8-F9DB-4E0F-8139-F04B588B213C}" srcOrd="0" destOrd="0" presId="urn:microsoft.com/office/officeart/2018/2/layout/IconCircleList"/>
    <dgm:cxn modelId="{96E6DE70-8621-A54A-8363-04A0C2B27DF0}" type="presOf" srcId="{10AA18C6-7ABE-4243-A56E-5EDAF11C42B5}" destId="{914468BF-B097-427D-A6AC-F1F1221DA7AA}" srcOrd="0" destOrd="0" presId="urn:microsoft.com/office/officeart/2018/2/layout/IconCircleList"/>
    <dgm:cxn modelId="{0C41D486-BFE2-4A19-AC42-68D4AB13C55B}" type="presOf" srcId="{888A1946-6D63-4EA9-B457-9FD51947DC59}" destId="{73681700-0359-48D4-AD90-4104A72AA0C2}" srcOrd="0" destOrd="0" presId="urn:microsoft.com/office/officeart/2018/2/layout/IconCircleList"/>
    <dgm:cxn modelId="{C8F8A08D-CB33-FD47-A474-D83F859F4335}" type="presOf" srcId="{0C784937-2FFC-4EB9-B170-4FFEACFE4E9F}" destId="{DEF94356-F5D5-480A-AB0D-F14EDFCBA0DA}" srcOrd="0" destOrd="0" presId="urn:microsoft.com/office/officeart/2018/2/layout/IconCircleList"/>
    <dgm:cxn modelId="{75FA1993-5897-4B22-A00C-63296FAA5B9D}" srcId="{888A1946-6D63-4EA9-B457-9FD51947DC59}" destId="{CE307711-DC83-4FC9-B6A0-B3810FCBDF8B}" srcOrd="1" destOrd="0" parTransId="{002DE6C5-44FA-4C08-8A52-8A55B7BDC2B5}" sibTransId="{0C784937-2FFC-4EB9-B170-4FFEACFE4E9F}"/>
    <dgm:cxn modelId="{E7B4A05D-E503-2246-A51B-223D11D40D7C}" type="presParOf" srcId="{73681700-0359-48D4-AD90-4104A72AA0C2}" destId="{B706D837-B3BF-4386-98AB-7E94399EE9EE}" srcOrd="0" destOrd="0" presId="urn:microsoft.com/office/officeart/2018/2/layout/IconCircleList"/>
    <dgm:cxn modelId="{137CAF01-FA96-D04B-A216-B0739C89606F}" type="presParOf" srcId="{B706D837-B3BF-4386-98AB-7E94399EE9EE}" destId="{0B90312F-DB7A-43E3-A80F-B8F884E2B9B4}" srcOrd="0" destOrd="0" presId="urn:microsoft.com/office/officeart/2018/2/layout/IconCircleList"/>
    <dgm:cxn modelId="{70F489EE-2611-DB4E-806F-709845BD04D2}" type="presParOf" srcId="{0B90312F-DB7A-43E3-A80F-B8F884E2B9B4}" destId="{258868C8-F03E-489C-BD0D-2150D2709470}" srcOrd="0" destOrd="0" presId="urn:microsoft.com/office/officeart/2018/2/layout/IconCircleList"/>
    <dgm:cxn modelId="{4DA04C62-B9BC-FE4B-9CFE-19BCFE42F50E}" type="presParOf" srcId="{0B90312F-DB7A-43E3-A80F-B8F884E2B9B4}" destId="{AB964934-5B6C-48D0-B811-4C1EEC74D112}" srcOrd="1" destOrd="0" presId="urn:microsoft.com/office/officeart/2018/2/layout/IconCircleList"/>
    <dgm:cxn modelId="{43AC1BC2-A7C2-314E-9DC5-1296DCC402A0}" type="presParOf" srcId="{0B90312F-DB7A-43E3-A80F-B8F884E2B9B4}" destId="{ADF66002-4D2F-40C8-8AB9-4941872910CC}" srcOrd="2" destOrd="0" presId="urn:microsoft.com/office/officeart/2018/2/layout/IconCircleList"/>
    <dgm:cxn modelId="{10C260B1-B2D7-DF41-99F5-5700D4729E7D}" type="presParOf" srcId="{0B90312F-DB7A-43E3-A80F-B8F884E2B9B4}" destId="{C1C1B05D-8811-4BFF-B4E5-EC229C5F76C0}" srcOrd="3" destOrd="0" presId="urn:microsoft.com/office/officeart/2018/2/layout/IconCircleList"/>
    <dgm:cxn modelId="{0FE4DD4A-4475-4147-B80F-EE0A0AB49959}" type="presParOf" srcId="{B706D837-B3BF-4386-98AB-7E94399EE9EE}" destId="{4AF9B0CB-EF45-C14F-BDD7-8F4DCFE027E0}" srcOrd="1" destOrd="0" presId="urn:microsoft.com/office/officeart/2018/2/layout/IconCircleList"/>
    <dgm:cxn modelId="{14D3B137-3547-9E41-8B8F-925ED030180A}" type="presParOf" srcId="{B706D837-B3BF-4386-98AB-7E94399EE9EE}" destId="{C15783EC-8510-4262-A1AD-EFE27EDD0334}" srcOrd="2" destOrd="0" presId="urn:microsoft.com/office/officeart/2018/2/layout/IconCircleList"/>
    <dgm:cxn modelId="{773693F4-E757-384A-BA33-92E18F511541}" type="presParOf" srcId="{C15783EC-8510-4262-A1AD-EFE27EDD0334}" destId="{979D003B-B0F4-48D6-AE87-9B1FBAA00BC1}" srcOrd="0" destOrd="0" presId="urn:microsoft.com/office/officeart/2018/2/layout/IconCircleList"/>
    <dgm:cxn modelId="{737A9E78-BA4C-9A41-B757-EEFA2004B3DE}" type="presParOf" srcId="{C15783EC-8510-4262-A1AD-EFE27EDD0334}" destId="{BB76CB1B-6104-460D-8466-5523907F2CC0}" srcOrd="1" destOrd="0" presId="urn:microsoft.com/office/officeart/2018/2/layout/IconCircleList"/>
    <dgm:cxn modelId="{BA278EDD-EAC1-734A-9B96-C34E709A592F}" type="presParOf" srcId="{C15783EC-8510-4262-A1AD-EFE27EDD0334}" destId="{B44228F9-1C50-42BD-A5AC-1DECE6CE0FF9}" srcOrd="2" destOrd="0" presId="urn:microsoft.com/office/officeart/2018/2/layout/IconCircleList"/>
    <dgm:cxn modelId="{9082316B-A088-144E-995A-F686427F72AE}" type="presParOf" srcId="{C15783EC-8510-4262-A1AD-EFE27EDD0334}" destId="{2DAA68F8-F9DB-4E0F-8139-F04B588B213C}" srcOrd="3" destOrd="0" presId="urn:microsoft.com/office/officeart/2018/2/layout/IconCircleList"/>
    <dgm:cxn modelId="{BF9D21B9-C333-9E45-8FCF-119D584ECC06}" type="presParOf" srcId="{B706D837-B3BF-4386-98AB-7E94399EE9EE}" destId="{DEF94356-F5D5-480A-AB0D-F14EDFCBA0DA}" srcOrd="3" destOrd="0" presId="urn:microsoft.com/office/officeart/2018/2/layout/IconCircleList"/>
    <dgm:cxn modelId="{80BEA81C-847A-BD4D-AC93-BC4229FDC80D}" type="presParOf" srcId="{B706D837-B3BF-4386-98AB-7E94399EE9EE}" destId="{8AA8FF89-35B6-4BBA-9C8E-698FD300DD5C}" srcOrd="4" destOrd="0" presId="urn:microsoft.com/office/officeart/2018/2/layout/IconCircleList"/>
    <dgm:cxn modelId="{6B41DDD2-A467-054B-97C7-30203E5BB29F}" type="presParOf" srcId="{8AA8FF89-35B6-4BBA-9C8E-698FD300DD5C}" destId="{B5CFE957-2B2B-4ADC-9FD9-986B574B179E}" srcOrd="0" destOrd="0" presId="urn:microsoft.com/office/officeart/2018/2/layout/IconCircleList"/>
    <dgm:cxn modelId="{DE04C644-B203-0F4E-90FE-23FC3765FE2C}" type="presParOf" srcId="{8AA8FF89-35B6-4BBA-9C8E-698FD300DD5C}" destId="{5C6788C4-5364-484E-B5E8-3EDCD168F99C}" srcOrd="1" destOrd="0" presId="urn:microsoft.com/office/officeart/2018/2/layout/IconCircleList"/>
    <dgm:cxn modelId="{6CF43E43-A733-1C40-98DE-ABD39504CE3B}" type="presParOf" srcId="{8AA8FF89-35B6-4BBA-9C8E-698FD300DD5C}" destId="{DFC879B6-D10C-416D-B260-6E7064DE95FA}" srcOrd="2" destOrd="0" presId="urn:microsoft.com/office/officeart/2018/2/layout/IconCircleList"/>
    <dgm:cxn modelId="{8BB17C56-5770-CE43-898A-B88AC1CF5825}" type="presParOf" srcId="{8AA8FF89-35B6-4BBA-9C8E-698FD300DD5C}" destId="{914468BF-B097-427D-A6AC-F1F1221DA7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868C8-F03E-489C-BD0D-2150D2709470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64934-5B6C-48D0-B811-4C1EEC74D112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1B05D-8811-4BFF-B4E5-EC229C5F76C0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Not all air quality pollutants are included in this data set such as </a:t>
          </a:r>
          <a:r>
            <a:rPr lang="en-US" sz="1600" b="1" i="0" kern="1200" dirty="0">
              <a:solidFill>
                <a:schemeClr val="bg1"/>
              </a:solidFill>
            </a:rPr>
            <a:t>Sulfur dioxide (SO</a:t>
          </a:r>
          <a:r>
            <a:rPr lang="en-US" sz="1600" b="1" i="0" kern="1200" baseline="-25000" dirty="0">
              <a:solidFill>
                <a:schemeClr val="bg1"/>
              </a:solidFill>
            </a:rPr>
            <a:t>2</a:t>
          </a:r>
          <a:r>
            <a:rPr lang="en-US" sz="1600" b="1" i="0" kern="1200" dirty="0">
              <a:solidFill>
                <a:schemeClr val="bg1"/>
              </a:solidFill>
            </a:rPr>
            <a:t>)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172126" y="1727046"/>
        <a:ext cx="2114937" cy="897246"/>
      </dsp:txXfrm>
    </dsp:sp>
    <dsp:sp modelId="{979D003B-B0F4-48D6-AE87-9B1FBAA00BC1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6CB1B-6104-460D-8466-5523907F2CC0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A68F8-F9DB-4E0F-8139-F04B588B213C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There is no date/time information therefore it is unsure if the readings are all coming from the same point in time or throughout different dates</a:t>
          </a:r>
        </a:p>
      </dsp:txBody>
      <dsp:txXfrm>
        <a:off x="4745088" y="1727046"/>
        <a:ext cx="2114937" cy="897246"/>
      </dsp:txXfrm>
    </dsp:sp>
    <dsp:sp modelId="{B5CFE957-2B2B-4ADC-9FD9-986B574B179E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788C4-5364-484E-B5E8-3EDCD168F99C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468BF-B097-427D-A6AC-F1F1221DA7AA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Some Cities have multiple entries while others have single ones. A more accurate analysis could be made if all locations got the same count of readings done on the same date.</a:t>
          </a:r>
        </a:p>
      </dsp:txBody>
      <dsp:txXfrm>
        <a:off x="8318049" y="1727046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3D33-B85B-1122-91D3-414338698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DF4AD-91FF-C3D3-02CB-F5361B196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EED3E-4B9A-CC8A-D38A-ABDFE8D7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6854F-36E4-5DB9-8CF7-623D8B39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A2DAE-86CE-3DFD-603D-17C9826C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9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3C28-0F7C-16EA-462B-164585F6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BC3FD-109D-AB57-F4B8-89A280F27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5CAC-D730-F019-E058-904F10C1A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28F91-843D-95BA-9047-623F3263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5A05-D692-993F-75AC-91AA84E2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0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91F1F-C932-6505-9468-408E690D9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3D666-2315-921B-05C8-BD1EEC8C6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A442E-4806-7049-A8CD-B0479BF0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4221-AC72-7561-930D-ECB2C73F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4166E-FD1D-4106-CADA-0FF4CDFE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4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0A46-3E6D-D55F-7FD2-B51256AF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7DE5-9A92-9DC1-6CDE-C3CDDA3B2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B2896-12F7-3BAC-49BC-4501F1F5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904C-E301-49B0-257B-B8F2947F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8480-85CF-84D6-0AE2-4CF92A58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6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CCD1-7F8C-B5F3-8AFA-7D291125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F334B-8658-4C02-BEF1-F360C6732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64074-CCF8-8C73-2493-1011AEDA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9D2F7-F9D2-AD45-1AC2-E9AD78E4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D314B-8768-BD20-175F-2F0E6E77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3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AA4DD-43B0-E3DD-F98B-94FA7BBA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0C77-7345-9CA8-703C-7FB5F2C1E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416A3-0F4B-4203-BAE3-62E017434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67FAF-FE36-34D7-50AA-6C4B76512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0995D-BD54-7AF5-0727-E0FD3C9DD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188CE-16BD-D1DC-5977-F3FAEB877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7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C616-47A1-024F-30CB-C44CD655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BD965-8E70-4D41-EBA2-F01EA1914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2EA1C-A3D9-A7EF-15C5-B2C87D4B0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A83DF-31D4-5410-4D07-D429568B4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6A2AC-59F1-AFCC-E34A-C20EEAC79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E0945-003B-D3A5-29AC-FA706608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BEDC6-9E1C-8A6B-4FF6-B0655B1C9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0AE27-8174-72F9-9F09-674D8CD9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6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12ACD-A0B1-E3D3-7289-B7B49E0D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91080-B72F-7B2C-45FA-B9B29934C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24605-620D-2331-0A3A-638B1A42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6EF1-FBD5-978A-4CEA-5C4FD66E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35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D46FB-01BB-1B70-8B58-4302D867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59465-F34B-AC4E-D438-2EEEBA6C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7F011-EFEC-8208-A8DC-90860039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0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27A9-DFD7-1AE9-CF14-C910F1F4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04DD-EB7D-F953-3C69-D463A29C9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74898-065E-10BC-5941-A6AC13BE6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3999D-93CC-8A15-4439-0BA918D4B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3FDB3-7BD4-0C7F-79C2-AB3A67B9A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93BE1-43EA-AAEB-B85F-E712DA2D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3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A9E32-401B-CC05-24F4-A6023558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8896C-B9A7-827B-9234-DFFC595DA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B82DE-0FF2-E425-0E91-E1885C9D7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A5B35-F710-09BC-E9D2-B1DF2214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91E7-F210-0D6A-974E-C4E70DCC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957F3-0057-C684-385C-188B3B5E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F8452-8125-0325-C455-BA6B1F39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E937-5584-E5C6-D690-0E66F7A29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85D64-D6BE-45F0-1AC1-B41C21851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6070BD-5F36-429E-B4AA-CE263BA512E7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E1787-1D48-E3B9-2B4B-F1A6FB191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826EA-96B1-C98C-8722-79582AC07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CF018C-3AF5-433D-A2FC-E554A86873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3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landofem.com/blog/2022/3/30/tox-in-the-land-carbon-monoxide" TargetMode="External"/><Relationship Id="rId3" Type="http://schemas.openxmlformats.org/officeDocument/2006/relationships/hyperlink" Target="https://www.news-medical.net/news/20230822/Can-air-pollution-shape-adolescent-brain-development-New-study-reveals-sex-specific-effects-of-PM25-NO2-and-O3-on-white-matter-microstructure.aspx" TargetMode="External"/><Relationship Id="rId7" Type="http://schemas.openxmlformats.org/officeDocument/2006/relationships/hyperlink" Target="https://genv.org/causes-of-air-pollution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imes.com/california/newsletter/2023-04-20/air-pollution-2023-essential-california-essential-california" TargetMode="External"/><Relationship Id="rId5" Type="http://schemas.openxmlformats.org/officeDocument/2006/relationships/hyperlink" Target="https://www.lgnewsroom.com/2023/10/analyzing-and-managing-air-pollutants-to-create-better-life-for-all/" TargetMode="External"/><Relationship Id="rId4" Type="http://schemas.openxmlformats.org/officeDocument/2006/relationships/hyperlink" Target="https://medium.com/mobile-development-group/lookout-air-quality-index-app-a59885eec085" TargetMode="External"/><Relationship Id="rId9" Type="http://schemas.openxmlformats.org/officeDocument/2006/relationships/hyperlink" Target="https://www.uia-initiative.eu/en/air-qualit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forum.org/agenda/2020/09/we-can-put-a-price-on-clean-air/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ho.int/news-room/fact-sheets/detail/ambient-(outdoor)-air-quality-and-health" TargetMode="External"/><Relationship Id="rId5" Type="http://schemas.openxmlformats.org/officeDocument/2006/relationships/hyperlink" Target="https://www.deq.ok.gov/air-quality-division/ambient-monitoring/aqi-alerts-advisories/" TargetMode="External"/><Relationship Id="rId4" Type="http://schemas.openxmlformats.org/officeDocument/2006/relationships/hyperlink" Target="https://digitalprojects.davidson.edu/earthday2020/air-pollution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ho.int/data/gho/data/themes/air-pollution/total-burden-of-disease-from-household-and-ambient-air-pollu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3FA64-D53E-C871-C651-2EEAB1FFB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2" b="6229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5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A7090D-1CAD-8FE3-53F0-56C156999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solidFill>
                  <a:srgbClr val="FFFFFF"/>
                </a:solidFill>
              </a:rPr>
              <a:t>Global Air Quality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59F50-2560-A8D2-B09F-DFC39444D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8"/>
            <a:ext cx="7025753" cy="1270001"/>
          </a:xfrm>
        </p:spPr>
        <p:txBody>
          <a:bodyPr>
            <a:norm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Southern Methodist University </a:t>
            </a:r>
          </a:p>
          <a:p>
            <a:pPr algn="l"/>
            <a:r>
              <a:rPr lang="en-US" sz="1500" kern="0" dirty="0">
                <a:solidFill>
                  <a:srgbClr val="FFFFFF"/>
                </a:solidFill>
                <a:effectLst/>
                <a:ea typeface="Times New Roman" panose="02020603050405020304" pitchFamily="18" charset="0"/>
              </a:rPr>
              <a:t>Data Science Bootcamp</a:t>
            </a:r>
          </a:p>
          <a:p>
            <a:pPr algn="l"/>
            <a:r>
              <a:rPr lang="en-US" sz="2600" b="1" kern="0" dirty="0">
                <a:solidFill>
                  <a:srgbClr val="FFFFFF"/>
                </a:solidFill>
              </a:rPr>
              <a:t>Project 3</a:t>
            </a:r>
            <a:endParaRPr lang="en-US" sz="2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32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22146-4F68-79BB-F879-C12DD75BF206}"/>
              </a:ext>
            </a:extLst>
          </p:cNvPr>
          <p:cNvSpPr txBox="1"/>
          <p:nvPr/>
        </p:nvSpPr>
        <p:spPr>
          <a:xfrm>
            <a:off x="6726578" y="685680"/>
            <a:ext cx="4203323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10 Cities with the worst AQI values in the world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730AF4-0A30-C1C5-7688-786EE1DE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022" y="2096125"/>
            <a:ext cx="4172845" cy="2507407"/>
          </a:xfrm>
          <a:prstGeom prst="rect">
            <a:avLst/>
          </a:prstGeom>
          <a:ln w="28575">
            <a:noFill/>
          </a:ln>
        </p:spPr>
      </p:pic>
      <p:sp>
        <p:nvSpPr>
          <p:cNvPr id="3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A9D00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A9D00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5892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F1AEF-D9E9-73A4-B464-8CCCFDFA7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AQI - India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BFC19-121B-14A5-7C67-785DC08B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46191"/>
            <a:ext cx="6780700" cy="37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E0008-51E9-5DA5-4FDE-833E3419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741082"/>
            <a:ext cx="10500265" cy="949606"/>
          </a:xfrm>
        </p:spPr>
        <p:txBody>
          <a:bodyPr>
            <a:normAutofit/>
          </a:bodyPr>
          <a:lstStyle/>
          <a:p>
            <a:r>
              <a:rPr lang="en-US" sz="4800" b="1" dirty="0"/>
              <a:t>India’s Good and Bad Air Quality Cities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68FA3-65D9-D0BE-3D0F-6158A408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3000194"/>
            <a:ext cx="2361243" cy="1444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697E3-76E1-6BA8-481D-CD697410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" y="4681183"/>
            <a:ext cx="2248803" cy="2082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C2BA8-8389-E1FC-6277-D8ED8606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945" y="4791116"/>
            <a:ext cx="1895070" cy="171580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750DA2-CBDE-A55E-6304-A0116A3033C1}"/>
              </a:ext>
            </a:extLst>
          </p:cNvPr>
          <p:cNvSpPr txBox="1">
            <a:spLocks/>
          </p:cNvSpPr>
          <p:nvPr/>
        </p:nvSpPr>
        <p:spPr>
          <a:xfrm>
            <a:off x="7535723" y="2160521"/>
            <a:ext cx="2723042" cy="3985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32104">
              <a:spcBef>
                <a:spcPts val="910"/>
              </a:spcBef>
              <a:buNone/>
            </a:pPr>
            <a:r>
              <a:rPr lang="en-US" sz="5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48B10A-8D46-BBDA-24AA-26EFA7395422}"/>
              </a:ext>
            </a:extLst>
          </p:cNvPr>
          <p:cNvSpPr txBox="1">
            <a:spLocks/>
          </p:cNvSpPr>
          <p:nvPr/>
        </p:nvSpPr>
        <p:spPr>
          <a:xfrm>
            <a:off x="1157844" y="2131085"/>
            <a:ext cx="2723042" cy="3985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32104">
              <a:spcBef>
                <a:spcPts val="910"/>
              </a:spcBef>
              <a:buNone/>
            </a:pPr>
            <a:r>
              <a:rPr lang="en-US" sz="5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F99AF3-EA6B-EDF2-9A9D-9D07A91FA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934" y="2953531"/>
            <a:ext cx="5671252" cy="337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67B60-27DC-256C-9C6F-7A2D8F68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Finding #2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Dallas Air Quality</a:t>
            </a:r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D202CF52-952F-3120-0112-85C996185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5" r="12208" b="1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191B4-6137-C2A4-10B7-80427B98D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Downtown Dallas has a moderate Air Quality Index value of 70.</a:t>
            </a:r>
          </a:p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Celina, TX (50 miles north of downtown Dallas) has a much lower AQI value of 39. This makes it fall under the “Good” air quality category.</a:t>
            </a:r>
          </a:p>
          <a:p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This shows how AQI values are higher in bigger cities compared to more rural areas.</a:t>
            </a:r>
          </a:p>
        </p:txBody>
      </p:sp>
    </p:spTree>
    <p:extLst>
      <p:ext uri="{BB962C8B-B14F-4D97-AF65-F5344CB8AC3E}">
        <p14:creationId xmlns:p14="http://schemas.microsoft.com/office/powerpoint/2010/main" val="1223224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9DF60-21CC-0AEE-4C63-9C7F19A18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0" r="-1" b="-1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1A8266-5218-5F7B-15B2-16FCF7657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2" r="13578" b="-2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A6B64-3EE1-C331-4BDA-797FB1BF6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89" r="-3" b="-3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8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383DF-2F2B-C3F1-28E2-03114EC8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5330275" cy="1951075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Finding #3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Argentina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AB0F4-5A31-A1D3-B851-71637FCEC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520" y="2250486"/>
            <a:ext cx="4992469" cy="1951087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84.7% of cities in Argentina fall under the “Good” air quality category.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City with the worst AQI value rating is Villeta, which has a rating of  90 (moderate air quality).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BDB2DED-01D0-7A22-22D7-ABB8F1D9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64" y="4377744"/>
            <a:ext cx="10152604" cy="2424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94D79-5200-B839-2F9F-9B0928BB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063" y="686977"/>
            <a:ext cx="5131263" cy="33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A9BC36-2ED1-FCBE-1974-39CC9CEFC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3393"/>
          <a:stretch/>
        </p:blipFill>
        <p:spPr>
          <a:xfrm>
            <a:off x="9512" y="10"/>
            <a:ext cx="12182474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2352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7BE2B-8D3E-BF2A-0569-AADCE76F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620" y="1748771"/>
            <a:ext cx="3498979" cy="33604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Finding #4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2352" y="0"/>
            <a:ext cx="6089647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D82C9-54A4-E897-C7D2-D4226EBE1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1" r="6" b="6"/>
          <a:stretch/>
        </p:blipFill>
        <p:spPr>
          <a:xfrm>
            <a:off x="6742641" y="643466"/>
            <a:ext cx="2312987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7EDDB-1726-1431-46DC-EA1B99207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1" r="1" b="3763"/>
          <a:stretch/>
        </p:blipFill>
        <p:spPr>
          <a:xfrm>
            <a:off x="9216507" y="643468"/>
            <a:ext cx="2312987" cy="23757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7AC8-2A64-FF8D-25FA-ACA8113B5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640" y="3429000"/>
            <a:ext cx="4796367" cy="262280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Iceland has ONLY “Good” air quality ratings.</a:t>
            </a:r>
          </a:p>
          <a:p>
            <a:r>
              <a:rPr lang="en-US" sz="1800" dirty="0"/>
              <a:t>This conclusion though it cannot be taken as 100% accurate since there only a single rating was reported.</a:t>
            </a:r>
          </a:p>
          <a:p>
            <a:r>
              <a:rPr lang="en-US" sz="1800" dirty="0"/>
              <a:t>More research should be taken in order to reach to the conclusion that Iceland has  an overall “Good” air quality.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FF647E-078C-6871-307A-667BC5C26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627" y="2976428"/>
            <a:ext cx="905001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0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Slide Background">
            <a:extLst>
              <a:ext uri="{FF2B5EF4-FFF2-40B4-BE49-F238E27FC236}">
                <a16:creationId xmlns:a16="http://schemas.microsoft.com/office/drawing/2014/main" id="{6CA2A851-93CD-44BB-A315-62731B3DC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DB38413A-2351-412D-9B9B-49A21E56B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3429000"/>
          </a:xfrm>
          <a:prstGeom prst="rect">
            <a:avLst/>
          </a:prstGeom>
          <a:ln>
            <a:noFill/>
          </a:ln>
          <a:effectLst>
            <a:outerShdw blurRad="393700" dist="101600" dir="7140000" sx="95000" sy="95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BED04-1F61-5ED7-144B-C169352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643" y="584395"/>
            <a:ext cx="4673223" cy="2276809"/>
          </a:xfrm>
        </p:spPr>
        <p:txBody>
          <a:bodyPr>
            <a:normAutofit/>
          </a:bodyPr>
          <a:lstStyle/>
          <a:p>
            <a:r>
              <a:rPr lang="en-US" sz="4000" b="1" dirty="0"/>
              <a:t>Finding #5</a:t>
            </a:r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D022FE3-3598-4B74-A4CC-04F26CD3A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99"/>
            <a:ext cx="6464550" cy="3429000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4BD05-19D7-29BB-D7F6-37D1916A9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9" r="15957" b="-3"/>
          <a:stretch/>
        </p:blipFill>
        <p:spPr>
          <a:xfrm>
            <a:off x="-5" y="3428999"/>
            <a:ext cx="3051529" cy="342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ED2A8F-2DC8-9F1B-C50D-DBB23D31B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r="24090"/>
          <a:stretch/>
        </p:blipFill>
        <p:spPr>
          <a:xfrm>
            <a:off x="3044459" y="3428999"/>
            <a:ext cx="3051529" cy="3429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966ACA-7842-D90E-E4E4-312E26BA61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7" r="6457" b="-3"/>
          <a:stretch/>
        </p:blipFill>
        <p:spPr>
          <a:xfrm>
            <a:off x="6" y="-1"/>
            <a:ext cx="3051528" cy="3437300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2795A-EAC7-5695-CB7F-C6C5022EB4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18" r="11104" b="1"/>
          <a:stretch/>
        </p:blipFill>
        <p:spPr>
          <a:xfrm>
            <a:off x="3044470" y="-1"/>
            <a:ext cx="3051528" cy="343730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972FE-DF2B-D64B-E201-C1AFDFE49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643" y="3872345"/>
            <a:ext cx="4673223" cy="236773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Chihuahua City (Misha’s hometown) has much better air quality compared to Mexico City.</a:t>
            </a:r>
          </a:p>
          <a:p>
            <a:endParaRPr lang="en-US" sz="2000" dirty="0"/>
          </a:p>
          <a:p>
            <a:r>
              <a:rPr lang="en-US" sz="2000" dirty="0"/>
              <a:t>Again, this proves how bigger Cities experience worse air quality compared to rural areas.</a:t>
            </a:r>
          </a:p>
        </p:txBody>
      </p:sp>
    </p:spTree>
    <p:extLst>
      <p:ext uri="{BB962C8B-B14F-4D97-AF65-F5344CB8AC3E}">
        <p14:creationId xmlns:p14="http://schemas.microsoft.com/office/powerpoint/2010/main" val="337863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26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A8ACF0-B4FE-732A-C041-EBB937EC1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425" y="453645"/>
            <a:ext cx="4984665" cy="1058442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Finding #6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DCB9FA-C764-1F73-5DF3-2AAB67473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2" b="-2"/>
          <a:stretch/>
        </p:blipFill>
        <p:spPr>
          <a:xfrm>
            <a:off x="20" y="-1"/>
            <a:ext cx="4917198" cy="2919130"/>
          </a:xfrm>
          <a:prstGeom prst="rect">
            <a:avLst/>
          </a:prstGeom>
        </p:spPr>
      </p:pic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F03BDF-BAB0-4895-98AF-E26EE081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79264" y="-929399"/>
            <a:ext cx="2408650" cy="4367176"/>
            <a:chOff x="6833344" y="1502572"/>
            <a:chExt cx="2408650" cy="434374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598CC8A-F5E2-4B20-8E5A-5C9F77B0E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0" flipH="1">
              <a:off x="4661474" y="3674442"/>
              <a:ext cx="434374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356EFDDC-4D10-40E2-B179-928889F8B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0">
              <a:off x="8039282" y="308817"/>
              <a:ext cx="0" cy="240542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95425" y="1512087"/>
            <a:ext cx="579657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44DCB0B-9CFE-F571-4D6F-8F1B9E3C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39"/>
          <a:stretch/>
        </p:blipFill>
        <p:spPr>
          <a:xfrm>
            <a:off x="20" y="3325517"/>
            <a:ext cx="5517385" cy="35324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FD314-4BC7-79D8-0B14-97B108695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5425" y="1781070"/>
            <a:ext cx="4984666" cy="1748711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The United States main pollutant affecting air quality is fine particulate matter (PM 2.5) with 60.6% and it is followed by Ozone with 29%.</a:t>
            </a:r>
          </a:p>
          <a:p>
            <a:r>
              <a:rPr lang="en-US" sz="1500">
                <a:solidFill>
                  <a:schemeClr val="bg1"/>
                </a:solidFill>
              </a:rPr>
              <a:t>On average, the United States has “Good” to “Moderate” air quality.</a:t>
            </a:r>
          </a:p>
          <a:p>
            <a:r>
              <a:rPr lang="en-US" sz="1500">
                <a:solidFill>
                  <a:schemeClr val="bg1"/>
                </a:solidFill>
              </a:rPr>
              <a:t>94.8% of the ratings fall under the above two categories.</a:t>
            </a:r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D20816A-53A8-414B-9615-2877C1081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3852756"/>
            <a:ext cx="4913995" cy="3005244"/>
            <a:chOff x="6836570" y="1502570"/>
            <a:chExt cx="4913995" cy="3005244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9CC84F6-0A3D-42D4-84D1-34E857123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6842352" y="1502573"/>
              <a:ext cx="0" cy="300524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C76FD32F-1C07-4AF8-994F-CDC99B5D4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836570" y="1502570"/>
              <a:ext cx="491399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DC63145-41A1-136F-58D9-5B155B2BC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90" b="27345"/>
          <a:stretch/>
        </p:blipFill>
        <p:spPr>
          <a:xfrm>
            <a:off x="6027179" y="4423358"/>
            <a:ext cx="6164819" cy="2434645"/>
          </a:xfrm>
          <a:prstGeom prst="rect">
            <a:avLst/>
          </a:prstGeom>
        </p:spPr>
      </p:pic>
      <p:grpSp>
        <p:nvGrpSpPr>
          <p:cNvPr id="270" name="Group 269">
            <a:extLst>
              <a:ext uri="{FF2B5EF4-FFF2-40B4-BE49-F238E27FC236}">
                <a16:creationId xmlns:a16="http://schemas.microsoft.com/office/drawing/2014/main" id="{39805232-5777-4A85-942E-6BB80CF2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73977" y="4853728"/>
            <a:ext cx="4800563" cy="2004272"/>
            <a:chOff x="6836571" y="1502570"/>
            <a:chExt cx="4800563" cy="2004272"/>
          </a:xfrm>
        </p:grpSpPr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D2826189-C92E-4884-BA98-A2156BB5B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6837848" y="1502574"/>
              <a:ext cx="0" cy="2004268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9EC6AF7-21E3-4FF6-A839-F8004D2D7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836571" y="1502570"/>
              <a:ext cx="480056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197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E38B2-B974-3B9B-5A63-73ED49C2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 Demo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916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85EC1-92AD-95E0-F2D3-1D8637730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dirty="0">
                <a:solidFill>
                  <a:schemeClr val="bg1"/>
                </a:solidFill>
              </a:rPr>
              <a:t>Team 2 Members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9CCD6-CFD4-712B-FA9E-1BE9CC053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" r="31427" b="-2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0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608F-3E29-BB82-A063-A542F112B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Misha Borunda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Damarje Brown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Kimberly Childers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Jason Cisneros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  <a:latin typeface="+mj-lt"/>
                <a:ea typeface="Times New Roman" panose="02020603050405020304" pitchFamily="18" charset="0"/>
              </a:rPr>
              <a:t>Raheem Yusuff</a:t>
            </a:r>
            <a:endParaRPr lang="en-US" sz="2000" dirty="0">
              <a:solidFill>
                <a:schemeClr val="bg1">
                  <a:alpha val="8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7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82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163C-9B37-8216-AB29-174FB9FD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Limitations/Bias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7944BA7-E276-AEC5-4B2E-EF11DBDE4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2526972"/>
              </p:ext>
            </p:extLst>
          </p:nvPr>
        </p:nvGraphicFramePr>
        <p:xfrm>
          <a:off x="838200" y="85328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erson reading a book&#10;&#10;Description automatically generated">
            <a:extLst>
              <a:ext uri="{FF2B5EF4-FFF2-40B4-BE49-F238E27FC236}">
                <a16:creationId xmlns:a16="http://schemas.microsoft.com/office/drawing/2014/main" id="{3D8BF4F1-F0F5-80A0-D0B3-3422980BD6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454" y="2420758"/>
            <a:ext cx="5659092" cy="4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2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5D4E-0B47-09C8-1EDD-DE3B735F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AF60C-F235-1D2D-D4EE-FC0C79C83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15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Can AQI readings fluctuate during the same day?</a:t>
            </a:r>
          </a:p>
          <a:p>
            <a:r>
              <a:rPr lang="en-US" dirty="0">
                <a:solidFill>
                  <a:schemeClr val="bg1"/>
                </a:solidFill>
              </a:rPr>
              <a:t>Does temperature have an effect of AQI values?</a:t>
            </a:r>
          </a:p>
          <a:p>
            <a:r>
              <a:rPr lang="en-US" dirty="0">
                <a:solidFill>
                  <a:schemeClr val="bg1"/>
                </a:solidFill>
              </a:rPr>
              <a:t>What age range is more sensitive to bad Air Quality?</a:t>
            </a:r>
          </a:p>
          <a:p>
            <a:r>
              <a:rPr lang="en-US" dirty="0">
                <a:solidFill>
                  <a:schemeClr val="bg1"/>
                </a:solidFill>
              </a:rPr>
              <a:t>Which Country has been the most successful in improving their overall air quality?</a:t>
            </a:r>
          </a:p>
          <a:p>
            <a:r>
              <a:rPr lang="en-US" dirty="0">
                <a:solidFill>
                  <a:schemeClr val="bg1"/>
                </a:solidFill>
              </a:rPr>
              <a:t>What industries are being more proactive in implementing solutions?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28750-ACCA-6D68-DA5A-1ABB9CF0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828880"/>
            <a:ext cx="6831211" cy="56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62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3CB425-28EA-2A89-BBE6-D07052EF1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AD41D-0983-CF9C-593A-B905B8A61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You!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19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A6D7C-30EB-4D63-AF79-BE1378DB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Image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0A3E0-4451-75E4-AEF7-69E694FF0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40" r="11860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78B72-D38D-0990-FC13-7D23550E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 lnSpcReduction="10000"/>
          </a:bodyPr>
          <a:lstStyle/>
          <a:p>
            <a:r>
              <a:rPr lang="en-US" sz="1300" dirty="0">
                <a:hlinkClick r:id="rId3"/>
              </a:rPr>
              <a:t>https://www.news-medical.net/news/20230822/Can-air-pollution-shape-adolescent-brain-development-New-study-reveals-sex-specific-effects-of-PM25-NO2-and-O3-on-white-matter-microstructure.aspx</a:t>
            </a:r>
            <a:endParaRPr lang="en-US" sz="1300" dirty="0"/>
          </a:p>
          <a:p>
            <a:r>
              <a:rPr lang="en-US" sz="1300" dirty="0">
                <a:hlinkClick r:id="rId4"/>
              </a:rPr>
              <a:t>https://medium.com/mobile-development-group/lookout-air-quality-index-app-a59885eec085</a:t>
            </a:r>
            <a:endParaRPr lang="en-US" sz="1300" dirty="0"/>
          </a:p>
          <a:p>
            <a:r>
              <a:rPr lang="en-US" sz="1300" dirty="0">
                <a:hlinkClick r:id="rId5"/>
              </a:rPr>
              <a:t>https://www.lgnewsroom.com/2023/10/analyzing-and-managing-air-pollutants-to-create-better-life-for-all/</a:t>
            </a:r>
            <a:endParaRPr lang="en-US" sz="1300" dirty="0"/>
          </a:p>
          <a:p>
            <a:r>
              <a:rPr lang="en-US" sz="1300" dirty="0">
                <a:hlinkClick r:id="rId6"/>
              </a:rPr>
              <a:t>https://www.latimes.com/california/newsletter/2023-04-20/air-pollution-2023-essential-california-essential-california</a:t>
            </a:r>
            <a:endParaRPr lang="en-US" sz="1300" dirty="0"/>
          </a:p>
          <a:p>
            <a:r>
              <a:rPr lang="en-US" sz="1300" dirty="0">
                <a:hlinkClick r:id="rId7"/>
              </a:rPr>
              <a:t>https://genv.org/causes-of-air-pollution/</a:t>
            </a:r>
            <a:endParaRPr lang="en-US" sz="1300" dirty="0"/>
          </a:p>
          <a:p>
            <a:r>
              <a:rPr lang="en-US" sz="1300" dirty="0">
                <a:hlinkClick r:id="rId8"/>
              </a:rPr>
              <a:t>https://www.thelandofem.com/blog/2022/3/30/tox-in-the-land-carbon-monoxide</a:t>
            </a:r>
            <a:endParaRPr lang="en-US" sz="1300" dirty="0"/>
          </a:p>
          <a:p>
            <a:r>
              <a:rPr lang="en-US" sz="1300" dirty="0">
                <a:hlinkClick r:id="rId9"/>
              </a:rPr>
              <a:t>https://www.uia-initiative.eu/en/air-quality</a:t>
            </a:r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49356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View of earth from space">
            <a:extLst>
              <a:ext uri="{FF2B5EF4-FFF2-40B4-BE49-F238E27FC236}">
                <a16:creationId xmlns:a16="http://schemas.microsoft.com/office/drawing/2014/main" id="{67B38793-2C3C-E922-A32F-4CC8AF290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55" r="23469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FFCB4-D725-7D56-15FC-2AE6C83F0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Article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E2EA-A7CD-80A8-2C39-7EA305AB8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3"/>
              </a:rPr>
              <a:t>https://www.weforum.org/agenda/2020/09/we-can-put-a-price-on-clean-air/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https://digitalprojects.davidson.edu/earthday2020/air-pollution/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https://www.deq.ok.gov/air-quality-division/ambient-monitoring/aqi-alerts-advisories/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https://www.who.int/news-room/fact-sheets/detail/ambient-(outdoor)-air-quality-and-health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8768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62DD8-07FD-8372-B38D-38F0DB5D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578" y="6856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https://www.kaggle.com/datasets/adityaramachandran27/world-air-quality-index-by-city-and-coordinates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9" name="Oval 206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1" name="Oval 207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Kaggle - Wikipedia">
            <a:extLst>
              <a:ext uri="{FF2B5EF4-FFF2-40B4-BE49-F238E27FC236}">
                <a16:creationId xmlns:a16="http://schemas.microsoft.com/office/drawing/2014/main" id="{A6095DC1-2D6B-B88C-85A2-CACF1C4B1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0022" y="2546556"/>
            <a:ext cx="4172845" cy="160654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41D7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75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41D7FF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77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9" name="Freeform: Shape 2078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2" name="Freeform: Shape 2081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78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96024-38E7-0126-9528-6AE44B2A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11" y="234072"/>
            <a:ext cx="4354022" cy="1330839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256E4-B6BC-E3F7-DA95-9141B2DC8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6" y="1798983"/>
            <a:ext cx="4781932" cy="4383156"/>
          </a:xfrm>
        </p:spPr>
        <p:txBody>
          <a:bodyPr>
            <a:normAutofit lnSpcReduction="10000"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According to the World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Health Organization (WHO), a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+mj-lt"/>
              </a:rPr>
              <a:t>ir pollution is one of the greatest environmental risks to health that affects everyone.</a:t>
            </a:r>
          </a:p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Outdoor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 air pollution in both cities and rural areas was estimated to cause 4.2 million premature deaths worldwide per year in 2019; this mortality is due to exposure to fine particulate matter, which causes cardiovascular and respiratory disease, and cancers.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Addressing air pollution, which is the 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second highest risk factor for noncommunicable diseases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, is key to protecting public health.</a:t>
            </a:r>
          </a:p>
          <a:p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Most sources of outdoor air pollution are well beyond the control of the vast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majority,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+mj-lt"/>
              </a:rPr>
              <a:t> and this demands concerted action by local, national and regional level policy-makers working in sectors like energy, transport, waste management, urban planning and agriculture.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F2240-0CC1-063D-A961-F4102ED8E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0" r="8983" b="-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450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2627-2EF7-D027-5F7D-F8AF716E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anchor="t"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Technical Terminology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8D889-D1A3-83DF-9153-7DCE4EB46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2097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99A9E-842F-EB1F-1121-6C0F66F1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6" r="-2" b="-2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03448-C322-BEBA-5273-2BFB7A88B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7" r="2946" b="-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C384-5C0D-992C-C152-AA9D0E075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434" y="4356340"/>
            <a:ext cx="7949541" cy="2501660"/>
          </a:xfrm>
        </p:spPr>
        <p:txBody>
          <a:bodyPr>
            <a:normAutofit fontScale="92500" lnSpcReduction="10000"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AQI</a:t>
            </a:r>
            <a:br>
              <a:rPr lang="en-US" sz="1200" dirty="0">
                <a:solidFill>
                  <a:schemeClr val="bg1">
                    <a:alpha val="8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Air Quality Index is u</a:t>
            </a: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sed for reporting daily air quality. It </a:t>
            </a: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is the index used for reporting air quality on a scale from 0 to 500 with 0 being good and 500 being hazardous. </a:t>
            </a:r>
            <a:endParaRPr lang="en-US" sz="1200" b="0" i="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r>
              <a:rPr lang="en-US" sz="1500" b="1" i="0" dirty="0">
                <a:solidFill>
                  <a:srgbClr val="FFFFFF"/>
                </a:solidFill>
                <a:effectLst/>
              </a:rPr>
              <a:t>Pollutants</a:t>
            </a:r>
          </a:p>
          <a:p>
            <a:pPr lvl="1"/>
            <a:r>
              <a:rPr lang="en-US" sz="1200" b="1" i="0" dirty="0">
                <a:solidFill>
                  <a:srgbClr val="FFFFFF"/>
                </a:solidFill>
                <a:effectLst/>
              </a:rPr>
              <a:t>Particulate matter (PM2.5)</a:t>
            </a:r>
            <a:b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Fine Particulates such as sulfates, nitrates, ammonia, sodium chloride, black carbon, mineral dust and water.</a:t>
            </a:r>
          </a:p>
          <a:p>
            <a:pPr lvl="1"/>
            <a:r>
              <a:rPr lang="en-US" sz="1200" b="1" i="0" dirty="0">
                <a:solidFill>
                  <a:srgbClr val="FFFFFF"/>
                </a:solidFill>
                <a:effectLst/>
              </a:rPr>
              <a:t>Carbon monoxide (CO)</a:t>
            </a:r>
            <a:br>
              <a:rPr lang="en-US" sz="1200" b="1" i="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r>
              <a:rPr lang="en-US" sz="1200" dirty="0">
                <a:solidFill>
                  <a:schemeClr val="bg1">
                    <a:alpha val="80000"/>
                  </a:schemeClr>
                </a:solidFill>
              </a:rPr>
              <a:t>T</a:t>
            </a: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oxic gas produced by the incomplete combustion of carbonaceous fuels.</a:t>
            </a:r>
          </a:p>
          <a:p>
            <a:pPr lvl="1"/>
            <a:r>
              <a:rPr lang="en-US" sz="1200" b="1" i="0" dirty="0">
                <a:solidFill>
                  <a:srgbClr val="FFFFFF"/>
                </a:solidFill>
                <a:effectLst/>
              </a:rPr>
              <a:t>Ozone (O</a:t>
            </a:r>
            <a:r>
              <a:rPr lang="en-US" sz="1200" b="1" i="0" baseline="-25000" dirty="0">
                <a:solidFill>
                  <a:srgbClr val="FFFFFF"/>
                </a:solidFill>
                <a:effectLst/>
              </a:rPr>
              <a:t>3</a:t>
            </a:r>
            <a:r>
              <a:rPr lang="en-US" sz="1200" b="1" i="0" dirty="0">
                <a:solidFill>
                  <a:srgbClr val="FFFFFF"/>
                </a:solidFill>
                <a:effectLst/>
              </a:rPr>
              <a:t>)</a:t>
            </a:r>
            <a:b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Ozone at ground level – not to be confused with the ozone layer in the upper atmosphere – is one of the major constituents of photochemical smog and it is formed through the reaction with gases in the presence of sunlight.</a:t>
            </a:r>
          </a:p>
          <a:p>
            <a:pPr lvl="1"/>
            <a:r>
              <a:rPr lang="en-US" sz="1200" b="1" i="0" dirty="0">
                <a:solidFill>
                  <a:srgbClr val="FFFFFF"/>
                </a:solidFill>
                <a:effectLst/>
              </a:rPr>
              <a:t>Nitrogen dioxide (NO</a:t>
            </a:r>
            <a:r>
              <a:rPr lang="en-US" sz="1200" b="1" i="0" baseline="-25000" dirty="0">
                <a:solidFill>
                  <a:srgbClr val="FFFFFF"/>
                </a:solidFill>
                <a:effectLst/>
              </a:rPr>
              <a:t>2</a:t>
            </a:r>
            <a:r>
              <a:rPr lang="en-US" sz="1200" b="1" i="0" dirty="0">
                <a:solidFill>
                  <a:srgbClr val="FFFFFF"/>
                </a:solidFill>
                <a:effectLst/>
              </a:rPr>
              <a:t>)</a:t>
            </a:r>
            <a:b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NO</a:t>
            </a:r>
            <a:r>
              <a:rPr lang="en-US" sz="1200" b="0" i="0" baseline="-25000" dirty="0">
                <a:solidFill>
                  <a:schemeClr val="bg1">
                    <a:alpha val="80000"/>
                  </a:schemeClr>
                </a:solidFill>
                <a:effectLst/>
              </a:rPr>
              <a:t>2</a:t>
            </a:r>
            <a:r>
              <a:rPr lang="en-US" sz="1200" b="0" i="0" dirty="0">
                <a:solidFill>
                  <a:schemeClr val="bg1">
                    <a:alpha val="80000"/>
                  </a:schemeClr>
                </a:solidFill>
                <a:effectLst/>
              </a:rPr>
              <a:t> is a gas that is commonly released from the combustion of fuels in the transportation and industrial sectors.</a:t>
            </a:r>
          </a:p>
        </p:txBody>
      </p:sp>
    </p:spTree>
    <p:extLst>
      <p:ext uri="{BB962C8B-B14F-4D97-AF65-F5344CB8AC3E}">
        <p14:creationId xmlns:p14="http://schemas.microsoft.com/office/powerpoint/2010/main" val="419870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0DCC3-1F15-BC2E-6C32-7329F040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Air Quality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459BF-3DD2-2323-CDD8-D4323D3C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34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988A5-B089-8F49-A971-DA222CD1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Set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61763F-070C-7DC0-4CDF-6DB6E7E53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78492"/>
              </p:ext>
            </p:extLst>
          </p:nvPr>
        </p:nvGraphicFramePr>
        <p:xfrm>
          <a:off x="735106" y="2274405"/>
          <a:ext cx="2892287" cy="3498954"/>
        </p:xfrm>
        <a:graphic>
          <a:graphicData uri="http://schemas.openxmlformats.org/drawingml/2006/table">
            <a:tbl>
              <a:tblPr/>
              <a:tblGrid>
                <a:gridCol w="944420">
                  <a:extLst>
                    <a:ext uri="{9D8B030D-6E8A-4147-A177-3AD203B41FA5}">
                      <a16:colId xmlns:a16="http://schemas.microsoft.com/office/drawing/2014/main" val="4107895133"/>
                    </a:ext>
                  </a:extLst>
                </a:gridCol>
                <a:gridCol w="1947867">
                  <a:extLst>
                    <a:ext uri="{9D8B030D-6E8A-4147-A177-3AD203B41FA5}">
                      <a16:colId xmlns:a16="http://schemas.microsoft.com/office/drawing/2014/main" val="2130632909"/>
                    </a:ext>
                  </a:extLst>
                </a:gridCol>
              </a:tblGrid>
              <a:tr h="21338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Set Columns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707064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795835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89269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AQI Value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214285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AQI Category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2934419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 AQI Value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921423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 AQI Category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293369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Ozone AQI Value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536647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Ozone AQI Category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690112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NO2 AQI Value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582176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NO2 AQI Category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569598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PM2.5 AQI Value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09267"/>
                  </a:ext>
                </a:extLst>
              </a:tr>
              <a:tr h="231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PM2.5 AQI Category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882767"/>
                  </a:ext>
                </a:extLst>
              </a:tr>
              <a:tr h="262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08005"/>
                  </a:ext>
                </a:extLst>
              </a:tr>
              <a:tr h="242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lng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49225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E348AD-B87C-F0E5-608C-305CF9A1D5CA}"/>
              </a:ext>
            </a:extLst>
          </p:cNvPr>
          <p:cNvSpPr txBox="1"/>
          <p:nvPr/>
        </p:nvSpPr>
        <p:spPr>
          <a:xfrm>
            <a:off x="8020217" y="2274405"/>
            <a:ext cx="343667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165" indent="-177165" defTabSz="5669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Quality Challenges</a:t>
            </a:r>
          </a:p>
          <a:p>
            <a:pPr marL="460629" lvl="1" indent="-177165" defTabSz="5669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data set contains some incorrect latitude and longitude points </a:t>
            </a:r>
            <a:r>
              <a:rPr lang="en-US" sz="1600" dirty="0"/>
              <a:t>that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not correspond to the country or city they are supposed to be identifying.</a:t>
            </a:r>
          </a:p>
          <a:p>
            <a:pPr marL="460629" lvl="1" indent="-177165" defTabSz="5669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Last updated 9 months ago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1CBFA-3F4F-C68D-5761-0A853470D001}"/>
              </a:ext>
            </a:extLst>
          </p:cNvPr>
          <p:cNvSpPr txBox="1"/>
          <p:nvPr/>
        </p:nvSpPr>
        <p:spPr>
          <a:xfrm>
            <a:off x="4547287" y="5930622"/>
            <a:ext cx="7644713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66928">
              <a:spcAft>
                <a:spcPts val="600"/>
              </a:spcAft>
            </a:pPr>
            <a:r>
              <a:rPr lang="en-US" sz="1116" b="1" kern="1200" dirty="0">
                <a:latin typeface="+mn-lt"/>
                <a:ea typeface="+mn-ea"/>
                <a:cs typeface="+mn-cs"/>
              </a:rPr>
              <a:t>https://www.kaggle.com/datasets/adityaramachandran27/world-air-quality-index-by-city-and-coordinates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E21A5-4C2B-3194-A483-2CBB71FAF00B}"/>
              </a:ext>
            </a:extLst>
          </p:cNvPr>
          <p:cNvSpPr txBox="1"/>
          <p:nvPr/>
        </p:nvSpPr>
        <p:spPr>
          <a:xfrm>
            <a:off x="4649856" y="2274405"/>
            <a:ext cx="289228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165" indent="-177165" defTabSz="5669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Overall Information</a:t>
            </a:r>
          </a:p>
          <a:p>
            <a:pPr marL="460629" lvl="1" indent="-177165" defTabSz="5669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Total of 16,394 rows</a:t>
            </a:r>
          </a:p>
          <a:p>
            <a:pPr marL="460629" lvl="1" indent="-177165" defTabSz="5669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latin typeface="Inter"/>
                <a:ea typeface="+mn-ea"/>
                <a:cs typeface="+mn-cs"/>
              </a:rPr>
              <a:t>This dataset is a merger of two separate datasets, one containing information about cities and their corresponding latitude and longitude coordinates. </a:t>
            </a:r>
            <a:r>
              <a:rPr lang="en-US" sz="1600" dirty="0">
                <a:latin typeface="Inter"/>
              </a:rPr>
              <a:t>T</a:t>
            </a:r>
            <a:r>
              <a:rPr lang="en-US" sz="1600" kern="1200" dirty="0">
                <a:latin typeface="Inter"/>
                <a:ea typeface="+mn-ea"/>
                <a:cs typeface="+mn-cs"/>
              </a:rPr>
              <a:t>he second one containing data on air pollution levels in countries across the world.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0369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55CE6-E040-2D22-86B0-FAF484C1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Research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D7A3E-BA97-6F22-CFFD-F7280A6C7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9" r="11733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C1E80-3F77-583D-87AF-D631FEE7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 lnSpcReduction="10000"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  <a:effectLst/>
                <a:ea typeface="Calibri" panose="020F0502020204030204" pitchFamily="34" charset="0"/>
              </a:rPr>
              <a:t>Which Countries have good and bad air quality ratings?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400" dirty="0">
              <a:solidFill>
                <a:schemeClr val="bg1">
                  <a:alpha val="80000"/>
                </a:schemeClr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</a:rPr>
              <a:t>How do big cities compare with more rural areas?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400" dirty="0">
              <a:solidFill>
                <a:schemeClr val="bg1">
                  <a:alpha val="80000"/>
                </a:schemeClr>
              </a:solidFill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  <a:ea typeface="Calibri" panose="020F0502020204030204" pitchFamily="34" charset="0"/>
              </a:rPr>
              <a:t>What are the main pollutants affecting air quality?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400" dirty="0">
              <a:solidFill>
                <a:schemeClr val="bg1">
                  <a:alpha val="80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78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7900E-4907-B1D5-F0EC-309AD80E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Prep and Clean Up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635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41FC448-1849-AC22-6BD1-9A1154988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0"/>
          <a:stretch/>
        </p:blipFill>
        <p:spPr>
          <a:xfrm>
            <a:off x="235534" y="1009050"/>
            <a:ext cx="3296556" cy="3296556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22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9510" y="2210504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F7C64-7535-05F2-D0AE-98F2C95B2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There were a total of 302 rows of data that did not have a Country associated with them and 2 null values. </a:t>
            </a:r>
          </a:p>
          <a:p>
            <a:r>
              <a:rPr lang="en-US" dirty="0">
                <a:solidFill>
                  <a:schemeClr val="bg1"/>
                </a:solidFill>
              </a:rPr>
              <a:t>These values were dropped from the data set to have more consistency within the data set.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and yellow circular object with a broom&#10;&#10;Description automatically generated with medium confidence">
            <a:extLst>
              <a:ext uri="{FF2B5EF4-FFF2-40B4-BE49-F238E27FC236}">
                <a16:creationId xmlns:a16="http://schemas.microsoft.com/office/drawing/2014/main" id="{DC38652C-1DA8-4266-B664-520B263A3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4"/>
          <a:stretch/>
        </p:blipFill>
        <p:spPr>
          <a:xfrm>
            <a:off x="2841433" y="3429000"/>
            <a:ext cx="2965878" cy="296587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815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1C271-FBDF-AF85-294B-F4049447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541" y="836880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Finding #1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BF90E-1E35-0FEC-BE3C-4F8F98DC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91" y="2310918"/>
            <a:ext cx="4369112" cy="24576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F600-CF1B-F022-0480-20AD050F2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79" y="2203647"/>
            <a:ext cx="5196745" cy="4367538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India is one of the countries with the worst ratings for air quality.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9 of the top 10 cities in the world with the worst ratings are in India.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40.7% of its cities fall under the “Unhealthy” category.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Multiple cities in India have AQI values of 500 which means they have “Hazardous” air quality conditions.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Despite these findings, there are a couple of cities with “Good” ratings with AQI values under 50 such as: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Port Blair (an island far from the mainland)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Chengam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Hindupur</a:t>
            </a:r>
          </a:p>
          <a:p>
            <a:pPr lvl="1"/>
            <a:endParaRPr lang="en-US" sz="11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6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1228</Words>
  <Application>Microsoft Office PowerPoint</Application>
  <PresentationFormat>Widescreen</PresentationFormat>
  <Paragraphs>128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Inter</vt:lpstr>
      <vt:lpstr>Times New Roman</vt:lpstr>
      <vt:lpstr>Office Theme</vt:lpstr>
      <vt:lpstr>Global Air Quality</vt:lpstr>
      <vt:lpstr>Team 2 Members</vt:lpstr>
      <vt:lpstr>Background</vt:lpstr>
      <vt:lpstr>Technical Terminology</vt:lpstr>
      <vt:lpstr>Air Quality Index</vt:lpstr>
      <vt:lpstr>Data Set</vt:lpstr>
      <vt:lpstr>Research Questions</vt:lpstr>
      <vt:lpstr>Data Prep and Clean Up</vt:lpstr>
      <vt:lpstr>Finding #1</vt:lpstr>
      <vt:lpstr>PowerPoint Presentation</vt:lpstr>
      <vt:lpstr>AQI - India</vt:lpstr>
      <vt:lpstr>India’s Good and Bad Air Quality Cities</vt:lpstr>
      <vt:lpstr>Finding #2 Dallas Air Quality</vt:lpstr>
      <vt:lpstr>PowerPoint Presentation</vt:lpstr>
      <vt:lpstr>Finding #3  Argentina</vt:lpstr>
      <vt:lpstr>Finding #4</vt:lpstr>
      <vt:lpstr>Finding #5</vt:lpstr>
      <vt:lpstr>Finding #6</vt:lpstr>
      <vt:lpstr>Dashboard Demo</vt:lpstr>
      <vt:lpstr>Limitations/Bias</vt:lpstr>
      <vt:lpstr>Future Work</vt:lpstr>
      <vt:lpstr>Thank You! </vt:lpstr>
      <vt:lpstr>Image Links</vt:lpstr>
      <vt:lpstr>Article Links</vt:lpstr>
      <vt:lpstr>https://www.kaggle.com/datasets/adityaramachandran27/world-air-quality-index-by-city-and-coordinates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Quality</dc:title>
  <dc:creator>MISHA BORUNDA</dc:creator>
  <cp:lastModifiedBy>MISHA BORUNDA</cp:lastModifiedBy>
  <cp:revision>46</cp:revision>
  <dcterms:created xsi:type="dcterms:W3CDTF">2024-01-26T16:14:42Z</dcterms:created>
  <dcterms:modified xsi:type="dcterms:W3CDTF">2024-02-06T00:21:57Z</dcterms:modified>
</cp:coreProperties>
</file>